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7"/>
  </p:notesMasterIdLst>
  <p:handoutMasterIdLst>
    <p:handoutMasterId r:id="rId28"/>
  </p:handoutMasterIdLst>
  <p:sldIdLst>
    <p:sldId id="264" r:id="rId5"/>
    <p:sldId id="260" r:id="rId6"/>
    <p:sldId id="266" r:id="rId7"/>
    <p:sldId id="267" r:id="rId8"/>
    <p:sldId id="282" r:id="rId9"/>
    <p:sldId id="283" r:id="rId10"/>
    <p:sldId id="273" r:id="rId11"/>
    <p:sldId id="284" r:id="rId12"/>
    <p:sldId id="268" r:id="rId13"/>
    <p:sldId id="269" r:id="rId14"/>
    <p:sldId id="270" r:id="rId15"/>
    <p:sldId id="281" r:id="rId16"/>
    <p:sldId id="272" r:id="rId17"/>
    <p:sldId id="271" r:id="rId18"/>
    <p:sldId id="275" r:id="rId19"/>
    <p:sldId id="277" r:id="rId20"/>
    <p:sldId id="278" r:id="rId21"/>
    <p:sldId id="274" r:id="rId22"/>
    <p:sldId id="276" r:id="rId23"/>
    <p:sldId id="265" r:id="rId24"/>
    <p:sldId id="285"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7/29/2023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7/29/2023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7/29/2023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7/29/2023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7/29/2023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Feature selection techniques comparison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sp>
        <p:nvSpPr>
          <p:cNvPr id="9" name="TextBox 8">
            <a:extLst>
              <a:ext uri="{FF2B5EF4-FFF2-40B4-BE49-F238E27FC236}">
                <a16:creationId xmlns:a16="http://schemas.microsoft.com/office/drawing/2014/main" id="{8DA17FA3-2D00-91D1-C57E-82DDA287D23E}"/>
              </a:ext>
            </a:extLst>
          </p:cNvPr>
          <p:cNvSpPr txBox="1"/>
          <p:nvPr/>
        </p:nvSpPr>
        <p:spPr>
          <a:xfrm>
            <a:off x="3914307" y="581311"/>
            <a:ext cx="7742073" cy="523220"/>
          </a:xfrm>
          <a:prstGeom prst="rect">
            <a:avLst/>
          </a:prstGeom>
          <a:noFill/>
        </p:spPr>
        <p:txBody>
          <a:bodyPr wrap="square">
            <a:spAutoFit/>
          </a:bodyPr>
          <a:lstStyle/>
          <a:p>
            <a:r>
              <a:rPr lang="en-US" sz="2800" dirty="0"/>
              <a:t>Compare models using AUC parameter</a:t>
            </a:r>
          </a:p>
        </p:txBody>
      </p:sp>
      <p:pic>
        <p:nvPicPr>
          <p:cNvPr id="1026" name="Picture 2">
            <a:extLst>
              <a:ext uri="{FF2B5EF4-FFF2-40B4-BE49-F238E27FC236}">
                <a16:creationId xmlns:a16="http://schemas.microsoft.com/office/drawing/2014/main" id="{E5962B28-186C-3729-0D4B-AE061ED19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7318" y="1316900"/>
            <a:ext cx="8273350" cy="533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154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pPr marL="0" indent="0">
              <a:buNone/>
            </a:pPr>
            <a:r>
              <a:rPr lang="en-US" sz="2400" dirty="0"/>
              <a:t>Dataset size: 300_000 x 824</a:t>
            </a:r>
          </a:p>
          <a:p>
            <a:endParaRPr lang="en-US" sz="2400" dirty="0"/>
          </a:p>
          <a:p>
            <a:endParaRPr lang="en-US" sz="2400" dirty="0"/>
          </a:p>
          <a:p>
            <a:r>
              <a:rPr lang="en-US" sz="2400" dirty="0"/>
              <a:t>Total features taken to final mode: </a:t>
            </a:r>
            <a:r>
              <a:rPr lang="en-US" sz="2400" b="1" dirty="0"/>
              <a:t>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normAutofit fontScale="92500" lnSpcReduction="10000"/>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Total features taken to final mode: </a:t>
            </a:r>
            <a:r>
              <a:rPr lang="en-US" sz="2800" b="1" dirty="0"/>
              <a:t>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5"/>
            <a:ext cx="7467600" cy="4033141"/>
          </a:xfrm>
          <a:prstGeom prst="rect">
            <a:avLst/>
          </a:prstGeom>
        </p:spPr>
        <p:txBody>
          <a:bodyPr vert="horz" lIns="91440" tIns="45720" rIns="91440" bIns="45720" rtlCol="0" anchor="t">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 he is using. Every piece of data is added as a separate column.</a:t>
            </a:r>
          </a:p>
          <a:p>
            <a:pPr marL="457200" indent="-457200">
              <a:buAutoNum type="arabicParenR"/>
            </a:pPr>
            <a:r>
              <a:rPr lang="en-US" sz="2400" dirty="0"/>
              <a:t>Duration of sessions in the application</a:t>
            </a:r>
          </a:p>
          <a:p>
            <a:pPr marL="457200" indent="-457200">
              <a:buAutoNum type="arabicParenR"/>
            </a:pPr>
            <a:r>
              <a:rPr lang="en-US" sz="2400" dirty="0"/>
              <a:t>Volume of send/received data</a:t>
            </a:r>
          </a:p>
          <a:p>
            <a:pPr marL="457200" indent="-457200">
              <a:buAutoNum type="arabicParenR"/>
            </a:pPr>
            <a:r>
              <a:rPr lang="en-US" sz="2400" dirty="0"/>
              <a:t>Number of sessions in the applications</a:t>
            </a:r>
          </a:p>
          <a:p>
            <a:pPr marL="457200" indent="-457200">
              <a:buAutoNum type="arabicParenR"/>
            </a:pPr>
            <a:r>
              <a:rPr lang="en-US" sz="2400" dirty="0"/>
              <a:t>Number of days of application usage</a:t>
            </a:r>
            <a:endParaRPr lang="en-US" sz="2200" dirty="0"/>
          </a:p>
          <a:p>
            <a:pPr marL="0" indent="0">
              <a:buNone/>
            </a:pPr>
            <a:endParaRPr lang="en-US" sz="2400" dirty="0"/>
          </a:p>
          <a:p>
            <a:pPr marL="0" indent="0">
              <a:buNone/>
            </a:pPr>
            <a:r>
              <a:rPr lang="en-US" sz="2400" dirty="0"/>
              <a:t>Dataset size: 300_000 x 3930</a:t>
            </a:r>
          </a:p>
          <a:p>
            <a:pPr marL="0" indent="0">
              <a:buNone/>
            </a:pPr>
            <a:r>
              <a:rPr lang="en-US" sz="2400" dirty="0"/>
              <a:t>Total applications: 776 </a:t>
            </a:r>
          </a:p>
          <a:p>
            <a:pPr marL="0" indent="0">
              <a:buNone/>
            </a:pPr>
            <a:endParaRPr lang="en-US" sz="2400" dirty="0"/>
          </a:p>
        </p:txBody>
      </p:sp>
    </p:spTree>
    <p:extLst>
      <p:ext uri="{BB962C8B-B14F-4D97-AF65-F5344CB8AC3E}">
        <p14:creationId xmlns:p14="http://schemas.microsoft.com/office/powerpoint/2010/main" val="236448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r>
              <a:rPr lang="en-US" dirty="0"/>
              <a:t>Top </a:t>
            </a:r>
            <a:r>
              <a:rPr lang="en-US" b="1" dirty="0"/>
              <a:t>15</a:t>
            </a:r>
            <a:br>
              <a:rPr lang="en-US" dirty="0"/>
            </a:b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2050" name="Picture 2">
            <a:extLst>
              <a:ext uri="{FF2B5EF4-FFF2-40B4-BE49-F238E27FC236}">
                <a16:creationId xmlns:a16="http://schemas.microsoft.com/office/drawing/2014/main" id="{6B52BCD6-7F47-F4FE-DB18-62510C75B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302" y="615102"/>
            <a:ext cx="8127932" cy="561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br>
              <a:rPr lang="en-US" dirty="0"/>
            </a:br>
            <a:r>
              <a:rPr lang="en-US" sz="2800" b="1" dirty="0"/>
              <a:t>Train AUC = 0.94</a:t>
            </a:r>
            <a:br>
              <a:rPr lang="en-US" sz="2800" b="1" dirty="0"/>
            </a:br>
            <a:r>
              <a:rPr lang="en-US" sz="2800" b="1" dirty="0"/>
              <a:t>Test AUC = 0.894</a:t>
            </a:r>
            <a:br>
              <a:rPr lang="en-US" sz="2800" b="1" dirty="0"/>
            </a:br>
            <a:r>
              <a:rPr lang="en-US" sz="2800" b="1" dirty="0"/>
              <a:t>simplify</a:t>
            </a: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effectLst/>
                <a:latin typeface="+mj-lt"/>
              </a:rPr>
              <a:t>Precision-Recall (PR) </a:t>
            </a:r>
            <a:r>
              <a:rPr lang="en-US" sz="1800" b="0" i="0" dirty="0">
                <a:effectLst/>
                <a:latin typeface="+mj-lt"/>
              </a:rPr>
              <a:t>curve is specifically tailored for the detection of rare events and is the metric that should be used when the positive class is of more interest than the negative one</a:t>
            </a:r>
            <a:endParaRPr lang="en-US" sz="1800" dirty="0">
              <a:latin typeface="+mj-lt"/>
            </a:endParaRPr>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effectLst/>
                <a:latin typeface="+mj-lt"/>
              </a:rPr>
              <a:t>ROC</a:t>
            </a:r>
            <a:r>
              <a:rPr lang="en-US" sz="1800" b="0" i="0" dirty="0">
                <a:effectLst/>
                <a:latin typeface="+mj-lt"/>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latin typeface="+mj-lt"/>
            </a:endParaRPr>
          </a:p>
        </p:txBody>
      </p:sp>
    </p:spTree>
    <p:extLst>
      <p:ext uri="{BB962C8B-B14F-4D97-AF65-F5344CB8AC3E}">
        <p14:creationId xmlns:p14="http://schemas.microsoft.com/office/powerpoint/2010/main" val="1730934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26" name="Picture 2">
            <a:extLst>
              <a:ext uri="{FF2B5EF4-FFF2-40B4-BE49-F238E27FC236}">
                <a16:creationId xmlns:a16="http://schemas.microsoft.com/office/drawing/2014/main" id="{B2652378-C8A5-9C0B-9C4A-14F2971B2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4862" y="2051218"/>
            <a:ext cx="7834406" cy="40859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199E7ACA-E47B-AEAA-A640-0A7E1A6A76D6}"/>
              </a:ext>
            </a:extLst>
          </p:cNvPr>
          <p:cNvSpPr txBox="1">
            <a:spLocks/>
          </p:cNvSpPr>
          <p:nvPr/>
        </p:nvSpPr>
        <p:spPr>
          <a:xfrm>
            <a:off x="3727226" y="770407"/>
            <a:ext cx="7467600" cy="111991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Probability distribution </a:t>
            </a:r>
            <a:r>
              <a:rPr lang="en-US" sz="2400" dirty="0"/>
              <a:t>gives the probabilities of occurrence of different possible outcomes (churned or not-churned)</a:t>
            </a:r>
          </a:p>
        </p:txBody>
      </p:sp>
    </p:spTree>
    <p:extLst>
      <p:ext uri="{BB962C8B-B14F-4D97-AF65-F5344CB8AC3E}">
        <p14:creationId xmlns:p14="http://schemas.microsoft.com/office/powerpoint/2010/main" val="1650900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sz="2000" b="1" dirty="0">
                <a:latin typeface="+mj-lt"/>
              </a:rPr>
              <a:t>Confusion matrix </a:t>
            </a:r>
            <a:r>
              <a:rPr lang="en-US" sz="2000" dirty="0">
                <a:latin typeface="+mj-lt"/>
              </a:rPr>
              <a:t>a table that is used to define the performance of a classification algorithm</a:t>
            </a:r>
            <a:r>
              <a:rPr lang="en-US" sz="2000" b="1" dirty="0">
                <a:latin typeface="+mj-lt"/>
              </a:rPr>
              <a:t>.</a:t>
            </a:r>
          </a:p>
          <a:p>
            <a:pPr marL="0" indent="0">
              <a:buFont typeface="Wingdings 2" pitchFamily="18" charset="2"/>
              <a:buNone/>
            </a:pPr>
            <a:r>
              <a:rPr lang="en-US" dirty="0">
                <a:latin typeface="+mj-lt"/>
              </a:rPr>
              <a:t>The </a:t>
            </a:r>
            <a:r>
              <a:rPr lang="en-US" b="1" dirty="0">
                <a:latin typeface="+mj-lt"/>
              </a:rPr>
              <a:t>F1</a:t>
            </a:r>
            <a:r>
              <a:rPr lang="en-US" dirty="0">
                <a:latin typeface="+mj-lt"/>
              </a:rPr>
              <a:t> score is a measure of a model’s performance. It is a weighted average of the precision and recall of a model, with results tending to 1 being the best, and those tending to 0 being the worst.</a:t>
            </a:r>
            <a:endParaRPr lang="en-US" b="1" dirty="0">
              <a:latin typeface="+mj-lt"/>
            </a:endParaRPr>
          </a:p>
          <a:p>
            <a:pPr marL="0" indent="0">
              <a:buFont typeface="Wingdings 2" pitchFamily="18" charset="2"/>
              <a:buNone/>
            </a:pPr>
            <a:r>
              <a:rPr lang="en-US" b="1" dirty="0">
                <a:latin typeface="+mj-lt"/>
              </a:rPr>
              <a:t>F1 = (2*TP) / (2*TP+FP+FN)</a:t>
            </a:r>
          </a:p>
          <a:p>
            <a:pPr marL="0" indent="0">
              <a:buFont typeface="Wingdings 2" pitchFamily="18" charset="2"/>
              <a:buNone/>
            </a:pPr>
            <a:r>
              <a:rPr lang="en-US" sz="2000" b="1" dirty="0">
                <a:solidFill>
                  <a:srgbClr val="040C28"/>
                </a:solidFill>
                <a:latin typeface="Google Sans"/>
              </a:rPr>
              <a:t> </a:t>
            </a:r>
            <a:endParaRPr lang="en-US" sz="3200" b="1"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3074" name="Picture 2">
            <a:extLst>
              <a:ext uri="{FF2B5EF4-FFF2-40B4-BE49-F238E27FC236}">
                <a16:creationId xmlns:a16="http://schemas.microsoft.com/office/drawing/2014/main" id="{8FF7ED42-5062-4FAD-241B-FF883CB59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3125355"/>
            <a:ext cx="4191603" cy="33909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C00EA4C-1CE0-BAAA-5454-0D493745A1C3}"/>
              </a:ext>
            </a:extLst>
          </p:cNvPr>
          <p:cNvPicPr>
            <a:picLocks noChangeAspect="1"/>
          </p:cNvPicPr>
          <p:nvPr/>
        </p:nvPicPr>
        <p:blipFill>
          <a:blip r:embed="rId5"/>
          <a:stretch>
            <a:fillRect/>
          </a:stretch>
        </p:blipFill>
        <p:spPr>
          <a:xfrm>
            <a:off x="3627592" y="3264198"/>
            <a:ext cx="3713958" cy="2729694"/>
          </a:xfrm>
          <a:prstGeom prst="rect">
            <a:avLst/>
          </a:prstGeom>
        </p:spPr>
      </p:pic>
    </p:spTree>
    <p:extLst>
      <p:ext uri="{BB962C8B-B14F-4D97-AF65-F5344CB8AC3E}">
        <p14:creationId xmlns:p14="http://schemas.microsoft.com/office/powerpoint/2010/main" val="2504566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566"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months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br>
              <a:rPr lang="en-US" dirty="0"/>
            </a:br>
            <a:br>
              <a:rPr lang="en-US" dirty="0"/>
            </a:br>
            <a:br>
              <a:rPr lang="en-US" dirty="0"/>
            </a:br>
            <a:br>
              <a:rPr lang="en-US" dirty="0"/>
            </a:br>
            <a:br>
              <a:rPr lang="en-US" dirty="0"/>
            </a:br>
            <a:r>
              <a:rPr lang="en-US" dirty="0"/>
              <a:t>SHAP</a:t>
            </a:r>
            <a:br>
              <a:rPr lang="en-US" dirty="0"/>
            </a:br>
            <a:br>
              <a:rPr lang="en-US" sz="1800" dirty="0"/>
            </a:b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descr="Medical">
            <a:extLst>
              <a:ext uri="{FF2B5EF4-FFF2-40B4-BE49-F238E27FC236}">
                <a16:creationId xmlns:a16="http://schemas.microsoft.com/office/drawing/2014/main" id="{D13ACE93-B618-4BB1-982D-F86580B57FBB}"/>
              </a:ext>
            </a:extLst>
          </p:cNvPr>
          <p:cNvSpPr/>
          <p:nvPr/>
        </p:nvSpPr>
        <p:spPr>
          <a:xfrm>
            <a:off x="1323066" y="4279666"/>
            <a:ext cx="807187" cy="80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858425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br>
              <a:rPr lang="en-US" dirty="0"/>
            </a:br>
            <a:br>
              <a:rPr lang="en-US" dirty="0"/>
            </a:br>
            <a:br>
              <a:rPr lang="en-US" dirty="0"/>
            </a:br>
            <a:br>
              <a:rPr lang="en-US" dirty="0"/>
            </a:br>
            <a:r>
              <a:rPr lang="en-US" dirty="0"/>
              <a:t>SHAP</a:t>
            </a:r>
            <a:br>
              <a:rPr lang="en-US" dirty="0"/>
            </a:br>
            <a:r>
              <a:rPr lang="en-US" dirty="0"/>
              <a:t>insights</a:t>
            </a:r>
            <a:br>
              <a:rPr lang="en-US" dirty="0"/>
            </a:br>
            <a:br>
              <a:rPr lang="en-US" sz="1800" dirty="0"/>
            </a:br>
            <a:endParaRPr lang="en-US" dirty="0"/>
          </a:p>
        </p:txBody>
      </p:sp>
      <p:sp>
        <p:nvSpPr>
          <p:cNvPr id="3" name="Rectangle 2" descr="Medical">
            <a:extLst>
              <a:ext uri="{FF2B5EF4-FFF2-40B4-BE49-F238E27FC236}">
                <a16:creationId xmlns:a16="http://schemas.microsoft.com/office/drawing/2014/main" id="{5CCE29BC-769F-36C4-5BDD-3B9CC4CE799A}"/>
              </a:ext>
            </a:extLst>
          </p:cNvPr>
          <p:cNvSpPr/>
          <p:nvPr/>
        </p:nvSpPr>
        <p:spPr>
          <a:xfrm>
            <a:off x="1323066" y="4492730"/>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 name="TextBox 4">
            <a:extLst>
              <a:ext uri="{FF2B5EF4-FFF2-40B4-BE49-F238E27FC236}">
                <a16:creationId xmlns:a16="http://schemas.microsoft.com/office/drawing/2014/main" id="{A6D65639-05E4-FAE7-F2F9-84E3B0EC86FC}"/>
              </a:ext>
            </a:extLst>
          </p:cNvPr>
          <p:cNvSpPr txBox="1"/>
          <p:nvPr/>
        </p:nvSpPr>
        <p:spPr>
          <a:xfrm>
            <a:off x="3653160" y="762558"/>
            <a:ext cx="7215773" cy="3785652"/>
          </a:xfrm>
          <a:prstGeom prst="rect">
            <a:avLst/>
          </a:prstGeom>
          <a:noFill/>
        </p:spPr>
        <p:txBody>
          <a:bodyPr wrap="square">
            <a:spAutoFit/>
          </a:bodyPr>
          <a:lstStyle/>
          <a:p>
            <a:r>
              <a:rPr lang="en-US" sz="2400" dirty="0">
                <a:solidFill>
                  <a:schemeClr val="tx1">
                    <a:lumMod val="65000"/>
                    <a:lumOff val="35000"/>
                  </a:schemeClr>
                </a:solidFill>
              </a:rPr>
              <a:t>1) App 240 less using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2) App 897 less traffic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3) App 677 more events – </a:t>
            </a:r>
            <a:r>
              <a:rPr lang="en-US" sz="2400" b="1" dirty="0">
                <a:solidFill>
                  <a:schemeClr val="tx1">
                    <a:lumMod val="65000"/>
                    <a:lumOff val="35000"/>
                  </a:schemeClr>
                </a:solidFill>
              </a:rPr>
              <a:t>churn</a:t>
            </a:r>
            <a:br>
              <a:rPr lang="en-US" sz="2400" dirty="0">
                <a:solidFill>
                  <a:schemeClr val="tx1">
                    <a:lumMod val="65000"/>
                    <a:lumOff val="35000"/>
                  </a:schemeClr>
                </a:solidFill>
              </a:rPr>
            </a:br>
            <a:r>
              <a:rPr lang="en-US" sz="2400" dirty="0">
                <a:solidFill>
                  <a:schemeClr val="tx1">
                    <a:lumMod val="65000"/>
                    <a:lumOff val="35000"/>
                  </a:schemeClr>
                </a:solidFill>
              </a:rPr>
              <a:t>4) More 3G connections – </a:t>
            </a:r>
            <a:r>
              <a:rPr lang="en-US" sz="2400" b="1" dirty="0">
                <a:solidFill>
                  <a:schemeClr val="tx1">
                    <a:lumMod val="65000"/>
                    <a:lumOff val="35000"/>
                  </a:schemeClr>
                </a:solidFill>
              </a:rPr>
              <a:t>churn. </a:t>
            </a:r>
            <a:r>
              <a:rPr lang="en-US" sz="2400" dirty="0">
                <a:solidFill>
                  <a:schemeClr val="tx1">
                    <a:lumMod val="65000"/>
                    <a:lumOff val="35000"/>
                  </a:schemeClr>
                </a:solidFill>
              </a:rPr>
              <a:t>This can be explained by better conditions provided by other operators.</a:t>
            </a:r>
            <a:br>
              <a:rPr lang="en-US" sz="2400" dirty="0">
                <a:solidFill>
                  <a:schemeClr val="tx1">
                    <a:lumMod val="65000"/>
                    <a:lumOff val="35000"/>
                  </a:schemeClr>
                </a:solidFill>
              </a:rPr>
            </a:br>
            <a:r>
              <a:rPr lang="en-US" sz="2400" dirty="0">
                <a:solidFill>
                  <a:schemeClr val="tx1">
                    <a:lumMod val="65000"/>
                    <a:lumOff val="35000"/>
                  </a:schemeClr>
                </a:solidFill>
              </a:rPr>
              <a:t>5) Number of incoming </a:t>
            </a:r>
            <a:r>
              <a:rPr lang="en-US" sz="2400" dirty="0" err="1">
                <a:solidFill>
                  <a:schemeClr val="tx1">
                    <a:lumMod val="65000"/>
                    <a:lumOff val="35000"/>
                  </a:schemeClr>
                </a:solidFill>
              </a:rPr>
              <a:t>sms</a:t>
            </a:r>
            <a:r>
              <a:rPr lang="en-US" sz="2400" dirty="0">
                <a:solidFill>
                  <a:schemeClr val="tx1">
                    <a:lumMod val="65000"/>
                    <a:lumOff val="35000"/>
                  </a:schemeClr>
                </a:solidFill>
              </a:rPr>
              <a:t> increase – </a:t>
            </a:r>
            <a:r>
              <a:rPr lang="en-US" sz="2400" b="1" dirty="0">
                <a:solidFill>
                  <a:schemeClr val="tx1">
                    <a:lumMod val="65000"/>
                    <a:lumOff val="35000"/>
                  </a:schemeClr>
                </a:solidFill>
              </a:rPr>
              <a:t>churn. </a:t>
            </a:r>
            <a:r>
              <a:rPr lang="en-US" sz="2400" dirty="0">
                <a:solidFill>
                  <a:schemeClr val="tx1">
                    <a:lumMod val="65000"/>
                    <a:lumOff val="35000"/>
                  </a:schemeClr>
                </a:solidFill>
              </a:rPr>
              <a:t>This can be explained by scenario when previous owner was a debtor and decided to change number. Now new number’s owner receives debtor </a:t>
            </a:r>
            <a:r>
              <a:rPr lang="en-US" sz="2400" dirty="0" err="1">
                <a:solidFill>
                  <a:schemeClr val="tx1">
                    <a:lumMod val="65000"/>
                    <a:lumOff val="35000"/>
                  </a:schemeClr>
                </a:solidFill>
              </a:rPr>
              <a:t>sms</a:t>
            </a:r>
            <a:r>
              <a:rPr lang="en-US" sz="2400" dirty="0">
                <a:solidFill>
                  <a:schemeClr val="tx1">
                    <a:lumMod val="65000"/>
                    <a:lumOff val="35000"/>
                  </a:schemeClr>
                </a:solidFill>
              </a:rPr>
              <a:t>.</a:t>
            </a:r>
            <a:br>
              <a:rPr lang="en-US" sz="2400" dirty="0"/>
            </a:br>
            <a:endParaRPr lang="en-US" sz="2400" dirty="0"/>
          </a:p>
        </p:txBody>
      </p:sp>
    </p:spTree>
    <p:extLst>
      <p:ext uri="{BB962C8B-B14F-4D97-AF65-F5344CB8AC3E}">
        <p14:creationId xmlns:p14="http://schemas.microsoft.com/office/powerpoint/2010/main" val="80425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br>
              <a:rPr lang="en-US" dirty="0"/>
            </a:br>
            <a:endParaRPr lang="en-US" dirty="0"/>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models ensemble (for example </a:t>
            </a:r>
            <a:r>
              <a:rPr lang="en-US" sz="2400" dirty="0" err="1"/>
              <a:t>CatBoost</a:t>
            </a:r>
            <a:r>
              <a:rPr lang="en-US" sz="2400" dirty="0"/>
              <a:t> better predicts not-churned clients)</a:t>
            </a:r>
          </a:p>
          <a:p>
            <a:r>
              <a:rPr lang="en-US" sz="2400" dirty="0"/>
              <a:t>Use models of different types </a:t>
            </a:r>
            <a:endParaRPr lang="uk-UA" sz="2400" dirty="0"/>
          </a:p>
          <a:p>
            <a:r>
              <a:rPr lang="en-US" sz="2400" dirty="0"/>
              <a:t>Generate another features from telephones dataset</a:t>
            </a:r>
          </a:p>
          <a:p>
            <a:r>
              <a:rPr lang="en-US" sz="2400" dirty="0"/>
              <a:t>Analysis  where model makes wrong predictions</a:t>
            </a:r>
          </a:p>
          <a:p>
            <a:endParaRPr lang="en-US" sz="2400" dirty="0"/>
          </a:p>
          <a:p>
            <a:endParaRPr lang="en-US" sz="2400" dirty="0"/>
          </a:p>
          <a:p>
            <a:pPr marL="0" indent="0" algn="ctr">
              <a:buNone/>
            </a:pPr>
            <a:r>
              <a:rPr lang="en-US" sz="2400" b="1" dirty="0"/>
              <a:t>Thanks for attention!</a:t>
            </a:r>
          </a:p>
          <a:p>
            <a:endParaRPr lang="en-US" sz="2400" dirty="0"/>
          </a:p>
        </p:txBody>
      </p:sp>
      <p:sp>
        <p:nvSpPr>
          <p:cNvPr id="4" name="Rectangle 3" descr="Medical">
            <a:extLst>
              <a:ext uri="{FF2B5EF4-FFF2-40B4-BE49-F238E27FC236}">
                <a16:creationId xmlns:a16="http://schemas.microsoft.com/office/drawing/2014/main" id="{5101020E-274D-A756-40E8-24E6C70C9A3E}"/>
              </a:ext>
            </a:extLst>
          </p:cNvPr>
          <p:cNvSpPr/>
          <p:nvPr/>
        </p:nvSpPr>
        <p:spPr>
          <a:xfrm>
            <a:off x="1323066" y="4696917"/>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425665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a:t>
            </a:r>
            <a:r>
              <a:rPr lang="en-US" sz="2800"/>
              <a:t>the client’s </a:t>
            </a:r>
            <a:r>
              <a:rPr lang="en-US" sz="2800" dirty="0"/>
              <a:t>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Main 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183810"/>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Main Dataset</a:t>
            </a:r>
          </a:p>
          <a:p>
            <a:pPr marL="0" indent="0">
              <a:buNone/>
            </a:pPr>
            <a:r>
              <a:rPr lang="en-US" dirty="0"/>
              <a:t>General information about clients (300_000 rows, </a:t>
            </a:r>
            <a:r>
              <a:rPr lang="uk-UA" dirty="0"/>
              <a:t>816</a:t>
            </a:r>
            <a:r>
              <a:rPr lang="en-US" dirty="0"/>
              <a:t> characteristics)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36C0B943-91BF-93F7-1EB9-48D952F32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282" y="2075879"/>
            <a:ext cx="7434611" cy="421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Telephone </a:t>
            </a:r>
            <a:br>
              <a:rPr lang="en-US" dirty="0"/>
            </a:br>
            <a:r>
              <a:rPr lang="en-US" dirty="0"/>
              <a:t>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86736" y="4432385"/>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Telephone dataset</a:t>
            </a:r>
          </a:p>
          <a:p>
            <a:pPr marL="0" indent="0">
              <a:buNone/>
            </a:pPr>
            <a:r>
              <a:rPr lang="en-US" dirty="0"/>
              <a:t>Information about clients calls (1_340_788  rows, 8 characteristics, average number of calls per number 4.83)</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a:extLst>
              <a:ext uri="{FF2B5EF4-FFF2-40B4-BE49-F238E27FC236}">
                <a16:creationId xmlns:a16="http://schemas.microsoft.com/office/drawing/2014/main" id="{A90B33A7-41F7-5B6C-8930-79E81D294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7637" y="1857793"/>
            <a:ext cx="4305556" cy="467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48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br>
              <a:rPr lang="en-US" dirty="0"/>
            </a:br>
            <a:r>
              <a:rPr lang="en-US" dirty="0"/>
              <a:t>Application dataset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86736" y="4432385"/>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Application dataset</a:t>
            </a:r>
          </a:p>
          <a:p>
            <a:pPr marL="0" indent="0">
              <a:buNone/>
            </a:pPr>
            <a:r>
              <a:rPr lang="en-US" dirty="0"/>
              <a:t>Information about clients calls (13_485_098 rows, 6 characteristics, average number of application records per client 55.23)</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3076" name="Picture 4">
            <a:extLst>
              <a:ext uri="{FF2B5EF4-FFF2-40B4-BE49-F238E27FC236}">
                <a16:creationId xmlns:a16="http://schemas.microsoft.com/office/drawing/2014/main" id="{72E02D82-7924-E328-6F7A-85D690054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414" y="1937690"/>
            <a:ext cx="4501209" cy="457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06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Is dataset balanced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pic>
        <p:nvPicPr>
          <p:cNvPr id="2050" name="Picture 2">
            <a:extLst>
              <a:ext uri="{FF2B5EF4-FFF2-40B4-BE49-F238E27FC236}">
                <a16:creationId xmlns:a16="http://schemas.microsoft.com/office/drawing/2014/main" id="{80E1F966-D5ED-859E-7E94-91EFAC39B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756" y="720852"/>
            <a:ext cx="4779084" cy="566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174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Boosting algorithms comparison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p:txBody>
      </p:sp>
      <p:sp>
        <p:nvSpPr>
          <p:cNvPr id="8" name="Content Placeholder 6">
            <a:extLst>
              <a:ext uri="{FF2B5EF4-FFF2-40B4-BE49-F238E27FC236}">
                <a16:creationId xmlns:a16="http://schemas.microsoft.com/office/drawing/2014/main" id="{FC722CCD-40E5-B2F3-4D92-1ABF8574F54D}"/>
              </a:ext>
            </a:extLst>
          </p:cNvPr>
          <p:cNvSpPr txBox="1">
            <a:spLocks/>
          </p:cNvSpPr>
          <p:nvPr/>
        </p:nvSpPr>
        <p:spPr>
          <a:xfrm>
            <a:off x="4021668" y="630950"/>
            <a:ext cx="7382157" cy="122305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b="1" dirty="0">
                <a:latin typeface="+mj-lt"/>
              </a:rPr>
              <a:t>Gradient boosting </a:t>
            </a:r>
            <a:r>
              <a:rPr lang="en-US" dirty="0">
                <a:latin typeface="+mj-lt"/>
              </a:rPr>
              <a:t>- a</a:t>
            </a:r>
            <a:r>
              <a:rPr lang="en-US" b="0" i="0" dirty="0">
                <a:effectLst/>
                <a:latin typeface="+mj-lt"/>
              </a:rPr>
              <a:t>lgorithm that combines several weak learners into strong learners, as a rule - trees. Here comparison of most</a:t>
            </a:r>
            <a:r>
              <a:rPr lang="en-US" dirty="0">
                <a:latin typeface="+mj-lt"/>
              </a:rPr>
              <a:t> popular boosting algorithms with default parameters over main dataset.</a:t>
            </a:r>
            <a:endParaRPr lang="en-US" sz="2400" b="1" dirty="0">
              <a:latin typeface="+mj-lt"/>
            </a:endParaRPr>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p:txBody>
      </p:sp>
      <p:pic>
        <p:nvPicPr>
          <p:cNvPr id="9" name="Picture 2">
            <a:extLst>
              <a:ext uri="{FF2B5EF4-FFF2-40B4-BE49-F238E27FC236}">
                <a16:creationId xmlns:a16="http://schemas.microsoft.com/office/drawing/2014/main" id="{61DDB19C-FCC6-4813-2DAF-56D5A8A40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2337" y="1854009"/>
            <a:ext cx="3809083" cy="42831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994C935-7085-9ED8-ECC6-26A61C53E9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0864" y="1833336"/>
            <a:ext cx="3850668" cy="428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89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200305" y="4103911"/>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3000" b="1" dirty="0" err="1"/>
              <a:t>LightGBM</a:t>
            </a:r>
            <a:endParaRPr lang="en-US" sz="3000" b="1" dirty="0"/>
          </a:p>
          <a:p>
            <a:r>
              <a:rPr lang="en-US" sz="2800" dirty="0"/>
              <a:t>Gives one of the best AUC by default</a:t>
            </a:r>
          </a:p>
          <a:p>
            <a:r>
              <a:rPr lang="en-US" sz="2800" dirty="0"/>
              <a:t>Faster training speed </a:t>
            </a:r>
          </a:p>
          <a:p>
            <a:r>
              <a:rPr lang="en-US" sz="2800" dirty="0"/>
              <a:t>Lower memory usage</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3614</TotalTime>
  <Words>780</Words>
  <Application>Microsoft Office PowerPoint</Application>
  <PresentationFormat>Widescreen</PresentationFormat>
  <Paragraphs>150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Corbel</vt:lpstr>
      <vt:lpstr>Google Sans</vt:lpstr>
      <vt:lpstr>Wingdings 2</vt:lpstr>
      <vt:lpstr>Frame</vt:lpstr>
      <vt:lpstr>Clients’ churn prediction</vt:lpstr>
      <vt:lpstr>Aim of the model</vt:lpstr>
      <vt:lpstr>Business understanding</vt:lpstr>
      <vt:lpstr>Input data understanding. Main dataset</vt:lpstr>
      <vt:lpstr>Input data understanding. Telephone  dataset</vt:lpstr>
      <vt:lpstr>Input data understanding. Application dataset</vt:lpstr>
      <vt:lpstr>Is dataset balanced</vt:lpstr>
      <vt:lpstr>Boosting algorithms comparison</vt:lpstr>
      <vt:lpstr>Algorithm selection</vt:lpstr>
      <vt:lpstr>Iterative feature selection flow chart</vt:lpstr>
      <vt:lpstr>Number of features vs AUC</vt:lpstr>
      <vt:lpstr>Feature selection techniques comparison</vt:lpstr>
      <vt:lpstr>Telephone feature  engineering</vt:lpstr>
      <vt:lpstr>Application feature engineering</vt:lpstr>
      <vt:lpstr>Final feature set has 32 features Top 15 </vt:lpstr>
      <vt:lpstr>Metrics Train AUC = 0.94 Test AUC = 0.894 simplify</vt:lpstr>
      <vt:lpstr>Probability distribution</vt:lpstr>
      <vt:lpstr>F1 based threshold selection 0.23</vt:lpstr>
      <vt:lpstr>Expenses based threshold 0.78</vt:lpstr>
      <vt:lpstr>     SHAP   </vt:lpstr>
      <vt:lpstr>    SHAP insights  </vt:lpstr>
      <vt:lpstr>Future enhancements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334</cp:revision>
  <dcterms:created xsi:type="dcterms:W3CDTF">2023-07-18T21:29:06Z</dcterms:created>
  <dcterms:modified xsi:type="dcterms:W3CDTF">2023-07-29T10:40:25Z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